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7" r:id="rId2"/>
    <p:sldId id="278" r:id="rId3"/>
  </p:sldIdLst>
  <p:sldSz cx="6858000" cy="9906000" type="A4"/>
  <p:notesSz cx="6797675" cy="9926638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5" clrIdx="0">
    <p:extLst/>
  </p:cmAuthor>
  <p:cmAuthor id="2" name="Laura Warin" initials="LW" lastIdx="15" clrIdx="1">
    <p:extLst/>
  </p:cmAuthor>
  <p:cmAuthor id="3" name="Nancy De Briyne" initials="NDB" lastIdx="7" clrIdx="2">
    <p:extLst/>
  </p:cmAuthor>
  <p:cmAuthor id="4" name="Ouweltjes, Wijbrand" initials="OW" lastIdx="18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152"/>
    <a:srgbClr val="F4ECDE"/>
    <a:srgbClr val="C3D69B"/>
    <a:srgbClr val="61C6F1"/>
    <a:srgbClr val="1F7695"/>
    <a:srgbClr val="62C6F1"/>
    <a:srgbClr val="E6E6E6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9" autoAdjust="0"/>
    <p:restoredTop sz="94660"/>
  </p:normalViewPr>
  <p:slideViewPr>
    <p:cSldViewPr>
      <p:cViewPr>
        <p:scale>
          <a:sx n="150" d="100"/>
          <a:sy n="150" d="100"/>
        </p:scale>
        <p:origin x="-1944" y="46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189" cy="496332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01" y="1"/>
            <a:ext cx="2946189" cy="496332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6125"/>
            <a:ext cx="25749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2" tIns="45787" rIns="91572" bIns="457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572" tIns="45787" rIns="91572" bIns="457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717"/>
            <a:ext cx="2946189" cy="496332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01" y="9428717"/>
            <a:ext cx="2946189" cy="496332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4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5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microsoft.com/office/2007/relationships/hdphoto" Target="../media/hdphoto3.wdp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3"/>
            <a:ext cx="4526324" cy="663022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675242" y="570137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6200" r="90000">
                        <a14:foregroundMark x1="6200" y1="43423" x2="6200" y2="43423"/>
                        <a14:foregroundMark x1="13500" y1="72560" x2="13500" y2="72560"/>
                        <a14:foregroundMark x1="13400" y1="70297" x2="13400" y2="70297"/>
                        <a14:foregroundMark x1="14900" y1="71429" x2="14900" y2="71429"/>
                        <a14:foregroundMark x1="18100" y1="70156" x2="18100" y2="70156"/>
                        <a14:foregroundMark x1="19700" y1="70156" x2="19700" y2="70156"/>
                        <a14:foregroundMark x1="21400" y1="72984" x2="21400" y2="72984"/>
                        <a14:foregroundMark x1="24000" y1="71853" x2="24000" y2="71853"/>
                        <a14:foregroundMark x1="26200" y1="72277" x2="26200" y2="72277"/>
                        <a14:foregroundMark x1="31800" y1="71004" x2="31800" y2="71004"/>
                        <a14:foregroundMark x1="36700" y1="70580" x2="36700" y2="70580"/>
                        <a14:foregroundMark x1="39400" y1="71570" x2="39400" y2="71570"/>
                        <a14:foregroundMark x1="42800" y1="72843" x2="42800" y2="72843"/>
                        <a14:foregroundMark x1="44200" y1="72277" x2="44200" y2="72277"/>
                        <a14:foregroundMark x1="49000" y1="71570" x2="49000" y2="71570"/>
                        <a14:foregroundMark x1="51000" y1="71570" x2="51000" y2="71570"/>
                        <a14:foregroundMark x1="53500" y1="71429" x2="53500" y2="71429"/>
                        <a14:foregroundMark x1="57700" y1="72277" x2="57700" y2="72277"/>
                        <a14:foregroundMark x1="61200" y1="73409" x2="61200" y2="73409"/>
                        <a14:foregroundMark x1="63300" y1="73267" x2="63300" y2="73267"/>
                        <a14:foregroundMark x1="65000" y1="73267" x2="65000" y2="73267"/>
                        <a14:foregroundMark x1="69000" y1="73267" x2="69000" y2="73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43" y="3421"/>
            <a:ext cx="3227349" cy="228173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2708" y="322721"/>
            <a:ext cx="4368514" cy="66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Goveda na dugim putovanjima</a:t>
            </a:r>
            <a:endParaRPr lang="en-US" sz="20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674528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53846" y="1220911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informacije</a:t>
            </a:r>
            <a:r>
              <a:rPr lang="en-GB" sz="1050" i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</a:p>
          <a:p>
            <a:pPr algn="r"/>
            <a:r>
              <a:rPr lang="en-GB" sz="105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25938" y="2161521"/>
            <a:ext cx="6614503" cy="7284353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35420" y="173875"/>
            <a:ext cx="747804" cy="798952"/>
          </a:xfrm>
          <a:prstGeom prst="rect">
            <a:avLst/>
          </a:prstGeom>
        </p:spPr>
      </p:pic>
      <p:sp>
        <p:nvSpPr>
          <p:cNvPr id="63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4" name="Picture 6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510278" y="2768055"/>
            <a:ext cx="36741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67424" y="4418163"/>
            <a:ext cx="417762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vremensku prognozu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 bi se izbjegli neugodni vremenski uvjeti.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Plan</a:t>
            </a:r>
            <a:r>
              <a:rPr lang="hr-HR" sz="110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iraj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rutu puta te provjeri trajanje putovanja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mjesta za odmor i/ili odmorišta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- kvalitetu hrane i opremu za napajanje i hranjenje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aparat za mužnju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mliječnih goveda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Rezerviraj ako je sve u redu.</a:t>
            </a:r>
            <a:endParaRPr lang="en-US" sz="1100" dirty="0">
              <a:solidFill>
                <a:srgbClr val="FF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da li je oprema u vozilu za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praćenje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ispravna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je li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oprema za napajanje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čista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20755" lvl="1" indent="-285750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imaš li sve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potrebne dokumente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krizni plan, plan puta, veterinarsko-zdravstvene certifikate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Organiziraj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Zahtijevaj da su sva goveda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odmorena</a:t>
            </a:r>
            <a:r>
              <a:rPr lang="nl-NL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napojena i nahranjena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dovoljnim količinama kvalitetne hrane.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 algn="just">
              <a:buFont typeface="Wingdings" panose="05000000000000000000" pitchFamily="2" charset="2"/>
              <a:buChar char="q"/>
            </a:pP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2332" y="1816813"/>
            <a:ext cx="568698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Duga putovanja </a:t>
            </a:r>
            <a:r>
              <a:rPr lang="en-GB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=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dulja od</a:t>
            </a:r>
            <a:r>
              <a:rPr lang="en-GB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12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</a:t>
            </a:r>
            <a:r>
              <a:rPr lang="en-GB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2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uključujući utovar/istovar i zaustavljanja</a:t>
            </a:r>
            <a:endParaRPr lang="en-GB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2614805" y="1244353"/>
            <a:ext cx="864920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TextBox 53"/>
          <p:cNvSpPr txBox="1"/>
          <p:nvPr/>
        </p:nvSpPr>
        <p:spPr>
          <a:xfrm flipH="1">
            <a:off x="2594788" y="1279663"/>
            <a:ext cx="959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1</a:t>
            </a:r>
            <a:endParaRPr lang="nl-BE" sz="12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838734"/>
              </p:ext>
            </p:extLst>
          </p:nvPr>
        </p:nvGraphicFramePr>
        <p:xfrm>
          <a:off x="271566" y="2217601"/>
          <a:ext cx="6293585" cy="1016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280">
                  <a:extLst>
                    <a:ext uri="{9D8B030D-6E8A-4147-A177-3AD203B41FA5}">
                      <a16:colId xmlns:a16="http://schemas.microsoft.com/office/drawing/2014/main" xmlns="" val="229184426"/>
                    </a:ext>
                  </a:extLst>
                </a:gridCol>
                <a:gridCol w="1480705">
                  <a:extLst>
                    <a:ext uri="{9D8B030D-6E8A-4147-A177-3AD203B41FA5}">
                      <a16:colId xmlns:a16="http://schemas.microsoft.com/office/drawing/2014/main" xmlns="" val="3588130962"/>
                    </a:ext>
                  </a:extLst>
                </a:gridCol>
                <a:gridCol w="2353384">
                  <a:extLst>
                    <a:ext uri="{9D8B030D-6E8A-4147-A177-3AD203B41FA5}">
                      <a16:colId xmlns:a16="http://schemas.microsoft.com/office/drawing/2014/main" xmlns="" val="2087494780"/>
                    </a:ext>
                  </a:extLst>
                </a:gridCol>
                <a:gridCol w="1606216">
                  <a:extLst>
                    <a:ext uri="{9D8B030D-6E8A-4147-A177-3AD203B41FA5}">
                      <a16:colId xmlns:a16="http://schemas.microsoft.com/office/drawing/2014/main" xmlns="" val="4230403136"/>
                    </a:ext>
                  </a:extLst>
                </a:gridCol>
              </a:tblGrid>
              <a:tr h="198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b="1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Životinje</a:t>
                      </a:r>
                      <a:endParaRPr lang="nl-BE" sz="1100" b="1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b="1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Trajanje prijevoza</a:t>
                      </a:r>
                      <a:endParaRPr lang="nl-BE" sz="1100" b="1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21192542"/>
                  </a:ext>
                </a:extLst>
              </a:tr>
              <a:tr h="409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goveda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Max. 14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sati prijevoza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Min. 1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 odmaranja </a:t>
                      </a:r>
                      <a:r>
                        <a:rPr lang="en-US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(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napajanje i hranjenje</a:t>
                      </a:r>
                      <a:r>
                        <a:rPr lang="en-US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)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Max. 14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sati prijevoza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91045986"/>
                  </a:ext>
                </a:extLst>
              </a:tr>
              <a:tr h="4092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neodbijena telad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Max. 9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sati prijevoza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Min. 1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 odmaranja </a:t>
                      </a:r>
                      <a:r>
                        <a:rPr lang="en-GB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(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napajanje i hranjenje</a:t>
                      </a:r>
                      <a:r>
                        <a:rPr lang="en-GB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)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0" i="0" dirty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Max. 9 </a:t>
                      </a:r>
                      <a:r>
                        <a:rPr lang="hr-HR" sz="1100" b="0" i="0" dirty="0" smtClean="0">
                          <a:effectLst/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sati prijevoza</a:t>
                      </a:r>
                      <a:endParaRPr lang="nl-BE" sz="1100" b="0" i="0" dirty="0">
                        <a:effectLst/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84629663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64602" y="7357429"/>
            <a:ext cx="2816542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Pripremi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vozilo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20755" lvl="1" indent="-2857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čistu i svježu slamu za stelju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(10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kg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slame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/m</a:t>
            </a:r>
            <a:r>
              <a:rPr lang="en-US" sz="1100" baseline="30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pokrivanje unutarnje površine poda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20755" lvl="1" indent="-2857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Pripremi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vodu i hranu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skladu s tipom i brojem životinja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20755" lvl="1" indent="-285750">
              <a:buFont typeface="Arial" panose="020B0604020202020204" pitchFamily="34" charset="0"/>
              <a:buChar char="•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Utovaruj goveda smireno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endParaRPr lang="nl-BE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Započni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putovanje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odmah nakon završenog utovara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34318" y="4110164"/>
            <a:ext cx="6233096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TextBox 44"/>
          <p:cNvSpPr txBox="1"/>
          <p:nvPr/>
        </p:nvSpPr>
        <p:spPr>
          <a:xfrm>
            <a:off x="828322" y="4095922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Dva dana prije putovanja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05294" y="7003415"/>
            <a:ext cx="6233096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/>
          <p:cNvSpPr txBox="1"/>
          <p:nvPr/>
        </p:nvSpPr>
        <p:spPr>
          <a:xfrm>
            <a:off x="622332" y="7011684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D – 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dan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!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09110" y="3637658"/>
            <a:ext cx="6483511" cy="386054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TextBox 77"/>
          <p:cNvSpPr txBox="1"/>
          <p:nvPr/>
        </p:nvSpPr>
        <p:spPr>
          <a:xfrm>
            <a:off x="946595" y="366843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Priprema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specifična organizacija i odredbe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073198" y="3405422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/>
          <a:srcRect l="32493" t="37919" r="54200" b="31333"/>
          <a:stretch/>
        </p:blipFill>
        <p:spPr>
          <a:xfrm>
            <a:off x="5157562" y="4519337"/>
            <a:ext cx="696151" cy="90481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/>
          <a:srcRect l="32493" t="19064" r="54200" b="59333"/>
          <a:stretch/>
        </p:blipFill>
        <p:spPr>
          <a:xfrm>
            <a:off x="4785120" y="5532444"/>
            <a:ext cx="1485447" cy="1356460"/>
          </a:xfrm>
          <a:prstGeom prst="rect">
            <a:avLst/>
          </a:prstGeom>
          <a:ln>
            <a:solidFill>
              <a:srgbClr val="114152"/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-3120792" y="5674420"/>
            <a:ext cx="4404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q"/>
            </a:pP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465966"/>
              </p:ext>
            </p:extLst>
          </p:nvPr>
        </p:nvGraphicFramePr>
        <p:xfrm>
          <a:off x="3539374" y="7386356"/>
          <a:ext cx="2999016" cy="990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508">
                  <a:extLst>
                    <a:ext uri="{9D8B030D-6E8A-4147-A177-3AD203B41FA5}">
                      <a16:colId xmlns:a16="http://schemas.microsoft.com/office/drawing/2014/main" xmlns="" val="3959521107"/>
                    </a:ext>
                  </a:extLst>
                </a:gridCol>
                <a:gridCol w="1499508">
                  <a:extLst>
                    <a:ext uri="{9D8B030D-6E8A-4147-A177-3AD203B41FA5}">
                      <a16:colId xmlns:a16="http://schemas.microsoft.com/office/drawing/2014/main" xmlns="" val="1186894785"/>
                    </a:ext>
                  </a:extLst>
                </a:gridCol>
              </a:tblGrid>
              <a:tr h="243861">
                <a:tc gridSpan="2">
                  <a:txBody>
                    <a:bodyPr/>
                    <a:lstStyle/>
                    <a:p>
                      <a:r>
                        <a:rPr lang="hr-HR" sz="10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Odrasla goveda</a:t>
                      </a:r>
                      <a:endParaRPr lang="nl-BE" sz="10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7031939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hr-HR" sz="1000" b="1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hrana</a:t>
                      </a:r>
                      <a:endParaRPr lang="nl-BE" sz="1000" b="1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hr-HR" sz="1000" b="1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voda</a:t>
                      </a:r>
                      <a:endParaRPr lang="nl-BE" sz="1000" b="1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852915077"/>
                  </a:ext>
                </a:extLst>
              </a:tr>
              <a:tr h="339974"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2 kg / 100 kg 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žive težine</a:t>
                      </a:r>
                      <a:r>
                        <a:rPr lang="en-GB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sijena</a:t>
                      </a:r>
                      <a:r>
                        <a:rPr lang="hr-HR" sz="900" b="0" i="0" baseline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 dobre kvalitete</a:t>
                      </a:r>
                      <a:endParaRPr lang="nl-BE" sz="9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dirty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10 – 50 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l</a:t>
                      </a:r>
                      <a:r>
                        <a:rPr lang="en-GB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/da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n</a:t>
                      </a:r>
                      <a:r>
                        <a:rPr lang="en-GB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/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životinji</a:t>
                      </a:r>
                      <a:r>
                        <a:rPr lang="en-GB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, </a:t>
                      </a:r>
                      <a:r>
                        <a:rPr lang="hr-HR" sz="900" b="0" i="0" dirty="0" smtClean="0">
                          <a:latin typeface="Ebrima" panose="02000000000000000000" pitchFamily="2" charset="0"/>
                          <a:ea typeface="Ebrima" panose="02000000000000000000" pitchFamily="2" charset="0"/>
                          <a:cs typeface="Ebrima" panose="02000000000000000000" pitchFamily="2" charset="0"/>
                        </a:rPr>
                        <a:t>u skladu s dobi i klimatskim uvjetima</a:t>
                      </a:r>
                      <a:endParaRPr lang="nl-BE" sz="900" b="0" i="0" dirty="0">
                        <a:latin typeface="Ebrima" panose="02000000000000000000" pitchFamily="2" charset="0"/>
                        <a:ea typeface="Ebrima" panose="02000000000000000000" pitchFamily="2" charset="0"/>
                        <a:cs typeface="Ebrima" panose="02000000000000000000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8158776"/>
                  </a:ext>
                </a:extLst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/>
          <a:srcRect l="48381" t="25057" r="36294" b="57990"/>
          <a:stretch/>
        </p:blipFill>
        <p:spPr>
          <a:xfrm>
            <a:off x="4177794" y="8458750"/>
            <a:ext cx="1455565" cy="905731"/>
          </a:xfrm>
          <a:prstGeom prst="rect">
            <a:avLst/>
          </a:prstGeom>
          <a:ln>
            <a:solidFill>
              <a:srgbClr val="114152"/>
            </a:solidFill>
          </a:ln>
        </p:spPr>
      </p:pic>
      <p:sp>
        <p:nvSpPr>
          <p:cNvPr id="33" name="Rectangle 39"/>
          <p:cNvSpPr/>
          <p:nvPr/>
        </p:nvSpPr>
        <p:spPr>
          <a:xfrm rot="16200000">
            <a:off x="5868627" y="6110061"/>
            <a:ext cx="96372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Henk</a:t>
            </a:r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van </a:t>
            </a:r>
            <a:r>
              <a:rPr lang="en-GB" sz="600" i="1" dirty="0" err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Dommelen</a:t>
            </a:r>
            <a:endParaRPr lang="nl-BE" sz="1400" dirty="0"/>
          </a:p>
        </p:txBody>
      </p:sp>
      <p:sp>
        <p:nvSpPr>
          <p:cNvPr id="34" name="Rectangle 39"/>
          <p:cNvSpPr/>
          <p:nvPr/>
        </p:nvSpPr>
        <p:spPr>
          <a:xfrm rot="16200000">
            <a:off x="5536112" y="4985839"/>
            <a:ext cx="798617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" i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©Eyes on Animals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xmlns="" id="{CC6C1AEA-ADE0-4EDF-8DC0-29F87E2B6FDE}"/>
              </a:ext>
            </a:extLst>
          </p:cNvPr>
          <p:cNvSpPr/>
          <p:nvPr/>
        </p:nvSpPr>
        <p:spPr>
          <a:xfrm>
            <a:off x="6190795" y="2101436"/>
            <a:ext cx="504056" cy="5232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F9A77015-F894-4DF9-87A9-076D64B429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552" y="2173546"/>
            <a:ext cx="388702" cy="38870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9543EF21-06A7-460D-A271-81FEAD9F17C7}"/>
              </a:ext>
            </a:extLst>
          </p:cNvPr>
          <p:cNvSpPr txBox="1"/>
          <p:nvPr/>
        </p:nvSpPr>
        <p:spPr>
          <a:xfrm>
            <a:off x="110829" y="3222160"/>
            <a:ext cx="66150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Nakon maksimalnih trajanja putovanja</a:t>
            </a:r>
            <a:r>
              <a:rPr lang="ca-E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moraju biti istovarene</a:t>
            </a:r>
            <a:r>
              <a:rPr lang="ca-E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nahranjene i napojene</a:t>
            </a:r>
            <a:r>
              <a:rPr lang="ca-ES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odmorene najmanje 24 sata.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125938" y="1491797"/>
            <a:ext cx="6614503" cy="7966102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89958" l="4500" r="90000">
                        <a14:foregroundMark x1="10000" y1="41160" x2="10000" y2="41160"/>
                        <a14:foregroundMark x1="4500" y1="45686" x2="4500" y2="45686"/>
                        <a14:foregroundMark x1="13000" y1="71853" x2="13000" y2="71853"/>
                        <a14:foregroundMark x1="15000" y1="71853" x2="15000" y2="71853"/>
                        <a14:foregroundMark x1="18100" y1="72419" x2="18100" y2="72419"/>
                        <a14:foregroundMark x1="20900" y1="72560" x2="20900" y2="72560"/>
                        <a14:foregroundMark x1="24800" y1="72843" x2="24800" y2="72843"/>
                        <a14:foregroundMark x1="26400" y1="73267" x2="26400" y2="73267"/>
                        <a14:foregroundMark x1="24300" y1="71004" x2="24300" y2="71004"/>
                        <a14:foregroundMark x1="30400" y1="71146" x2="30400" y2="71146"/>
                        <a14:foregroundMark x1="32600" y1="70580" x2="32600" y2="70580"/>
                        <a14:foregroundMark x1="35500" y1="72984" x2="35500" y2="72984"/>
                        <a14:foregroundMark x1="38900" y1="72843" x2="38900" y2="72843"/>
                        <a14:foregroundMark x1="42300" y1="71994" x2="42300" y2="71994"/>
                        <a14:foregroundMark x1="44700" y1="73267" x2="44700" y2="73267"/>
                        <a14:foregroundMark x1="48200" y1="71429" x2="48200" y2="71429"/>
                        <a14:foregroundMark x1="52100" y1="72277" x2="52100" y2="72277"/>
                        <a14:foregroundMark x1="54100" y1="71853" x2="54100" y2="71853"/>
                        <a14:foregroundMark x1="56500" y1="73267" x2="56500" y2="73267"/>
                        <a14:foregroundMark x1="60300" y1="73409" x2="60300" y2="73409"/>
                        <a14:foregroundMark x1="63400" y1="73267" x2="63400" y2="73267"/>
                        <a14:foregroundMark x1="66100" y1="72843" x2="66100" y2="72843"/>
                        <a14:foregroundMark x1="68400" y1="72419" x2="68400" y2="724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0" y="-44838"/>
            <a:ext cx="2013595" cy="1423612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133045" y="1073460"/>
            <a:ext cx="6630279" cy="341967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tangle 85"/>
          <p:cNvSpPr/>
          <p:nvPr/>
        </p:nvSpPr>
        <p:spPr>
          <a:xfrm>
            <a:off x="1602485" y="801461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63" name="TextBox 10"/>
          <p:cNvSpPr txBox="1"/>
          <p:nvPr/>
        </p:nvSpPr>
        <p:spPr>
          <a:xfrm>
            <a:off x="-3499" y="9518198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SI2.701422). Informativni letci razvijeni su u 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4" name="Picture 6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99538" y="3552866"/>
            <a:ext cx="2985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77166" y="1063501"/>
            <a:ext cx="4204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Putovanje s niskim stresom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8290" y="1572272"/>
            <a:ext cx="4659538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ujednačeno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a prednost daj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auto-cesti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putovanja održavaj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opremu za napajanje čistom</a:t>
            </a: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 svakom zaustavljanju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jesu li goveda sposobna za putovanje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(n</a:t>
            </a:r>
            <a:r>
              <a:rPr lang="hr-HR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ema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znakova toplinske nelagode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stresa ili ozljeda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su goveda ugrožena, odmah postupi u skladu s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kriznim planom.</a:t>
            </a:r>
            <a:endParaRPr lang="en-US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 dolaska 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je potrebno</a:t>
            </a:r>
            <a:r>
              <a:rPr lang="en-US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–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nazovi na mjesto dolaska</a:t>
            </a:r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organiziraj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brzi istovar goveda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dobro napajanje i hranjenje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3536" y="3860643"/>
            <a:ext cx="432048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3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3074232" y="452822"/>
            <a:ext cx="764292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TextBox 65"/>
          <p:cNvSpPr txBox="1"/>
          <p:nvPr/>
        </p:nvSpPr>
        <p:spPr>
          <a:xfrm flipH="1">
            <a:off x="3046358" y="494880"/>
            <a:ext cx="824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200" b="1" dirty="0" smtClean="0">
                <a:solidFill>
                  <a:schemeClr val="bg1"/>
                </a:solidFill>
              </a:rPr>
              <a:t>Stranica</a:t>
            </a:r>
            <a:r>
              <a:rPr lang="en-GB" sz="1200" b="1" dirty="0" smtClean="0">
                <a:solidFill>
                  <a:schemeClr val="bg1"/>
                </a:solidFill>
              </a:rPr>
              <a:t> </a:t>
            </a:r>
            <a:r>
              <a:rPr lang="en-GB" sz="1200" b="1" dirty="0">
                <a:solidFill>
                  <a:schemeClr val="bg1"/>
                </a:solidFill>
              </a:rPr>
              <a:t>2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88640" y="3076135"/>
            <a:ext cx="6427312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Rectangle 44"/>
          <p:cNvSpPr/>
          <p:nvPr/>
        </p:nvSpPr>
        <p:spPr>
          <a:xfrm>
            <a:off x="207342" y="6277586"/>
            <a:ext cx="6427313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Rectangle 45"/>
          <p:cNvSpPr/>
          <p:nvPr/>
        </p:nvSpPr>
        <p:spPr>
          <a:xfrm>
            <a:off x="219532" y="7795441"/>
            <a:ext cx="6427313" cy="311132"/>
          </a:xfrm>
          <a:prstGeom prst="rect">
            <a:avLst/>
          </a:prstGeom>
          <a:solidFill>
            <a:srgbClr val="77933C"/>
          </a:solidFill>
          <a:ln w="12700"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9" name="TextBox 48"/>
          <p:cNvSpPr txBox="1"/>
          <p:nvPr/>
        </p:nvSpPr>
        <p:spPr>
          <a:xfrm>
            <a:off x="667421" y="779879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Duga putovanja teladi </a:t>
            </a:r>
            <a:r>
              <a:rPr lang="en-US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(</a:t>
            </a:r>
            <a:r>
              <a:rPr lang="hr-HR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vidi letak za telad</a:t>
            </a:r>
            <a:r>
              <a:rPr lang="en-US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)</a:t>
            </a:r>
            <a:endParaRPr lang="en-US" sz="1100" i="1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39061" y="6277586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Krave u laktaciji </a:t>
            </a:r>
            <a:r>
              <a:rPr lang="en-US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(</a:t>
            </a:r>
            <a:r>
              <a:rPr lang="hr-HR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vidi letak za krave u laktaciji</a:t>
            </a:r>
            <a:r>
              <a:rPr lang="en-US" sz="11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)</a:t>
            </a:r>
            <a:endParaRPr lang="en-US" sz="1100" i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42374" y="3063618"/>
            <a:ext cx="56145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Održavanje temperature</a:t>
            </a:r>
            <a:endParaRPr lang="en-US" sz="1400" i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980" y="1773221"/>
            <a:ext cx="1487900" cy="991933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1" name="TextBox 60"/>
          <p:cNvSpPr txBox="1"/>
          <p:nvPr/>
        </p:nvSpPr>
        <p:spPr>
          <a:xfrm>
            <a:off x="240172" y="3465621"/>
            <a:ext cx="6336704" cy="2539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Dobra temperatura</a:t>
            </a:r>
            <a:r>
              <a:rPr lang="en-GB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+</a:t>
            </a:r>
            <a:r>
              <a:rPr lang="en-US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5°C </a:t>
            </a:r>
            <a:r>
              <a:rPr lang="en-US" sz="10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to </a:t>
            </a:r>
            <a:r>
              <a:rPr lang="hr-HR" sz="10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+</a:t>
            </a:r>
            <a:r>
              <a:rPr lang="en-US" sz="105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30°C </a:t>
            </a:r>
            <a:r>
              <a:rPr lang="en-US" sz="1050" b="1" dirty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</a:t>
            </a:r>
            <a:r>
              <a:rPr lang="hr-HR" sz="105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prilagodi vlagu zraka </a:t>
            </a:r>
            <a:r>
              <a:rPr lang="en-US" sz="105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uz pomoć ventilacije</a:t>
            </a:r>
            <a:r>
              <a:rPr lang="en-US" sz="1050" b="1" dirty="0" smtClean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nl-BE" sz="1100" b="1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68" name="Picture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296" y="4568747"/>
            <a:ext cx="288032" cy="28803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27789" y="4904827"/>
            <a:ext cx="4603834" cy="1455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90170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Daj prednost vožnji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 noći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(izbjegavanje visokih </a:t>
            </a:r>
            <a:r>
              <a:rPr lang="en-US" sz="110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a)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marR="90170" indent="-2286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Vozila s pasivnom ventilacijom parkiraj pod odgovarajućim kutom u odnosu na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smjer vjetra</a:t>
            </a:r>
            <a:endParaRPr lang="en-GB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marR="90170" indent="-2286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Otvori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bočne zavjese ili poklopce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marR="90170" indent="-2286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ovo nije moguće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 do najbližeg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mjesta za zaustavljanje</a:t>
            </a:r>
            <a:endParaRPr lang="en-US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marR="90170" indent="-2286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da je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voda dostupna svim životinjama</a:t>
            </a:r>
            <a:r>
              <a:rPr lang="en-US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00" dirty="0" smtClean="0">
                <a:effectLst/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na vozilu sustav za napajanje i ekstra posude za napajanje.</a:t>
            </a:r>
            <a:endParaRPr lang="en-US" sz="1100" dirty="0">
              <a:effectLst/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6" r="11669" b="-736"/>
          <a:stretch/>
        </p:blipFill>
        <p:spPr>
          <a:xfrm>
            <a:off x="5221746" y="6661733"/>
            <a:ext cx="1081028" cy="1057338"/>
          </a:xfrm>
          <a:prstGeom prst="rect">
            <a:avLst/>
          </a:prstGeom>
          <a:ln w="12700">
            <a:solidFill>
              <a:srgbClr val="114152"/>
            </a:solidFill>
          </a:ln>
        </p:spPr>
      </p:pic>
      <p:sp>
        <p:nvSpPr>
          <p:cNvPr id="21" name="Rectangle 20"/>
          <p:cNvSpPr/>
          <p:nvPr/>
        </p:nvSpPr>
        <p:spPr>
          <a:xfrm>
            <a:off x="2283022" y="8449497"/>
            <a:ext cx="4079248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Nazovi farmu ili odmorište i osiguraj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odmah po dolasku hranjenje i napajanje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teladi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te odgovarajuće klimatske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uvjete za telad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grijanje objekta ili 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zamjene za mlijeko</a:t>
            </a:r>
            <a:r>
              <a:rPr lang="en-US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8" y="8281429"/>
            <a:ext cx="1512791" cy="1008527"/>
          </a:xfrm>
          <a:prstGeom prst="ellips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8" name="Rectangle 37"/>
          <p:cNvSpPr/>
          <p:nvPr/>
        </p:nvSpPr>
        <p:spPr>
          <a:xfrm>
            <a:off x="3622631" y="4582918"/>
            <a:ext cx="30242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toplog vremena 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9" name="Rectangle 12"/>
          <p:cNvSpPr/>
          <p:nvPr/>
        </p:nvSpPr>
        <p:spPr>
          <a:xfrm>
            <a:off x="468967" y="6752971"/>
            <a:ext cx="4161642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90170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Pomuzi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kravu u laktaciji najmanje svakih 12 sati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marR="90170" indent="-2286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Još bolje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Osiguraj kravama tijekom mužnje ili odmaranja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hranu i vodu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en-GB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 prije utovara za nastavak putovanja.</a:t>
            </a:r>
            <a:endParaRPr lang="en-GB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1" name="Tekstvak 40"/>
          <p:cNvSpPr txBox="1"/>
          <p:nvPr/>
        </p:nvSpPr>
        <p:spPr>
          <a:xfrm>
            <a:off x="2317504" y="3861841"/>
            <a:ext cx="4248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b="1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Visoka vlažnost zraka otežava podnošenje visokih temperatura</a:t>
            </a:r>
            <a:r>
              <a:rPr lang="nl-NL" sz="11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. </a:t>
            </a:r>
            <a:r>
              <a:rPr lang="hr-HR" sz="1100" dirty="0" smtClean="0">
                <a:latin typeface="Ebrima" pitchFamily="2" charset="0"/>
                <a:ea typeface="Ebrima" pitchFamily="2" charset="0"/>
                <a:cs typeface="Ebrima" pitchFamily="2" charset="0"/>
              </a:rPr>
              <a:t>Stoga, kad su temperatura i vlaga zraka visoki, izbjegavaj ili smanji prijevoz.</a:t>
            </a:r>
            <a:endParaRPr lang="nl-NL" sz="1100" dirty="0"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78" y="3850513"/>
            <a:ext cx="1854163" cy="230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57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615</Words>
  <Application>Microsoft Office PowerPoint</Application>
  <PresentationFormat>A4 (210x297 mm)</PresentationFormat>
  <Paragraphs>76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454</cp:revision>
  <cp:lastPrinted>2017-05-23T06:27:54Z</cp:lastPrinted>
  <dcterms:created xsi:type="dcterms:W3CDTF">2016-09-12T08:48:31Z</dcterms:created>
  <dcterms:modified xsi:type="dcterms:W3CDTF">2018-08-01T09:24:51Z</dcterms:modified>
</cp:coreProperties>
</file>